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28565" y="477571"/>
            <a:ext cx="3958307" cy="5107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Developing Sharp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2120354" y="980480"/>
            <a:ext cx="4974729" cy="5107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Thinking Skills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3523515" y="1770924"/>
            <a:ext cx="2168379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Foundation for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3095030" y="2199549"/>
            <a:ext cx="3025350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Better Decision-Making</a:t>
            </a:r>
            <a:endParaRPr lang="en-US" sz="22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4229100" y="2917496"/>
            <a:ext cx="685800" cy="6858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748125" y="3946196"/>
            <a:ext cx="171918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688" b="1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Ages 16-106</a:t>
            </a:r>
            <a:endParaRPr lang="en-US" sz="1688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08" y="4453403"/>
            <a:ext cx="171450" cy="1714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637983" y="4449831"/>
            <a:ext cx="2196647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Free Educational Resource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084455"/>
            <a:ext cx="857250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071185" y="2113155"/>
            <a:ext cx="5073039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Barrier: Confirmation Bias</a:t>
            </a:r>
            <a:endParaRPr lang="en-US" sz="3150" dirty="0"/>
          </a:p>
        </p:txBody>
      </p:sp>
      <p:sp>
        <p:nvSpPr>
          <p:cNvPr id="5" name="Text 1"/>
          <p:cNvSpPr/>
          <p:nvPr/>
        </p:nvSpPr>
        <p:spPr>
          <a:xfrm>
            <a:off x="3228166" y="3079347"/>
            <a:ext cx="2759106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Seeing only information</a:t>
            </a:r>
            <a:endParaRPr lang="en-US" sz="2025" dirty="0"/>
          </a:p>
        </p:txBody>
      </p:sp>
      <p:sp>
        <p:nvSpPr>
          <p:cNvPr id="6" name="Text 2"/>
          <p:cNvSpPr/>
          <p:nvPr/>
        </p:nvSpPr>
        <p:spPr>
          <a:xfrm>
            <a:off x="3528594" y="3413652"/>
            <a:ext cx="2158222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that confirms what</a:t>
            </a:r>
            <a:endParaRPr lang="en-US" sz="2025" dirty="0"/>
          </a:p>
        </p:txBody>
      </p:sp>
      <p:sp>
        <p:nvSpPr>
          <p:cNvPr id="7" name="Text 3"/>
          <p:cNvSpPr/>
          <p:nvPr/>
        </p:nvSpPr>
        <p:spPr>
          <a:xfrm>
            <a:off x="3506939" y="3747957"/>
            <a:ext cx="2201559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 already believe</a:t>
            </a:r>
            <a:endParaRPr lang="en-US" sz="20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48539" y="1855980"/>
            <a:ext cx="4918332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EA580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Barrier: Self-Serving Bias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3164123" y="2822172"/>
            <a:ext cx="2887191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Taking credit for success</a:t>
            </a:r>
            <a:endParaRPr lang="en-US" sz="2025" dirty="0"/>
          </a:p>
        </p:txBody>
      </p:sp>
      <p:sp>
        <p:nvSpPr>
          <p:cNvPr id="5" name="Text 2"/>
          <p:cNvSpPr/>
          <p:nvPr/>
        </p:nvSpPr>
        <p:spPr>
          <a:xfrm>
            <a:off x="3514083" y="3156477"/>
            <a:ext cx="2187243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but blaming others</a:t>
            </a:r>
            <a:endParaRPr lang="en-US" sz="2025" dirty="0"/>
          </a:p>
        </p:txBody>
      </p:sp>
      <p:sp>
        <p:nvSpPr>
          <p:cNvPr id="6" name="Text 3"/>
          <p:cNvSpPr/>
          <p:nvPr/>
        </p:nvSpPr>
        <p:spPr>
          <a:xfrm>
            <a:off x="3971674" y="3490782"/>
            <a:ext cx="1272062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 failures</a:t>
            </a:r>
            <a:endParaRPr lang="en-US" sz="2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51532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Overcoming These Barriers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07" y="1845962"/>
            <a:ext cx="257175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57032" y="1794532"/>
            <a:ext cx="2487476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Seek opposing views</a:t>
            </a:r>
            <a:endParaRPr lang="en-US" sz="2025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07" y="2434596"/>
            <a:ext cx="160734" cy="257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260592" y="2383166"/>
            <a:ext cx="258768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Pause before reacting</a:t>
            </a:r>
            <a:endParaRPr lang="en-US" sz="2025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407" y="3023229"/>
            <a:ext cx="162520" cy="2571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262378" y="2971800"/>
            <a:ext cx="2401584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Ask better questions</a:t>
            </a:r>
            <a:endParaRPr lang="en-US" sz="2025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407" y="3611863"/>
            <a:ext cx="257175" cy="2571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357032" y="3560434"/>
            <a:ext cx="2929998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self-compassion</a:t>
            </a:r>
            <a:endParaRPr lang="en-US" sz="20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38" y="985838"/>
            <a:ext cx="771525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450306" y="2014538"/>
            <a:ext cx="43148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5-Step Process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3134599" y="3068241"/>
            <a:ext cx="2946239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systematic approach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3515646" y="3439716"/>
            <a:ext cx="2184146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better thinking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3261568" y="3811191"/>
            <a:ext cx="2692301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 decision-making</a:t>
            </a:r>
            <a:endParaRPr lang="en-US" sz="22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578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57200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Step-by-Step Approach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3185666" y="1600200"/>
            <a:ext cx="428625" cy="428625"/>
          </a:xfrm>
          <a:prstGeom prst="ellipse">
            <a:avLst/>
          </a:prstGeom>
          <a:solidFill>
            <a:srgbClr val="1E40AF"/>
          </a:solidFill>
          <a:ln/>
        </p:spPr>
      </p:sp>
      <p:sp>
        <p:nvSpPr>
          <p:cNvPr id="5" name="Text 2"/>
          <p:cNvSpPr/>
          <p:nvPr/>
        </p:nvSpPr>
        <p:spPr>
          <a:xfrm>
            <a:off x="3185666" y="1600200"/>
            <a:ext cx="500063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3785741" y="1654504"/>
            <a:ext cx="1901019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Identify the claims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3185666" y="2200275"/>
            <a:ext cx="428625" cy="428625"/>
          </a:xfrm>
          <a:prstGeom prst="ellipse">
            <a:avLst/>
          </a:prstGeom>
          <a:solidFill>
            <a:srgbClr val="1E40AF"/>
          </a:solidFill>
          <a:ln/>
        </p:spPr>
      </p:sp>
      <p:sp>
        <p:nvSpPr>
          <p:cNvPr id="8" name="Text 5"/>
          <p:cNvSpPr/>
          <p:nvPr/>
        </p:nvSpPr>
        <p:spPr>
          <a:xfrm>
            <a:off x="3185666" y="2200275"/>
            <a:ext cx="500063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3785741" y="2254579"/>
            <a:ext cx="224403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Clarify the arguments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3185666" y="2800350"/>
            <a:ext cx="428625" cy="428625"/>
          </a:xfrm>
          <a:prstGeom prst="ellipse">
            <a:avLst/>
          </a:prstGeom>
          <a:solidFill>
            <a:srgbClr val="1E40AF"/>
          </a:solidFill>
          <a:ln/>
        </p:spPr>
      </p:sp>
      <p:sp>
        <p:nvSpPr>
          <p:cNvPr id="11" name="Text 8"/>
          <p:cNvSpPr/>
          <p:nvPr/>
        </p:nvSpPr>
        <p:spPr>
          <a:xfrm>
            <a:off x="3185666" y="2800350"/>
            <a:ext cx="500063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3785741" y="2854654"/>
            <a:ext cx="192658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 the facts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3185666" y="3400425"/>
            <a:ext cx="428625" cy="428625"/>
          </a:xfrm>
          <a:prstGeom prst="ellipse">
            <a:avLst/>
          </a:prstGeom>
          <a:solidFill>
            <a:srgbClr val="1E40AF"/>
          </a:solidFill>
          <a:ln/>
        </p:spPr>
      </p:sp>
      <p:sp>
        <p:nvSpPr>
          <p:cNvPr id="14" name="Text 11"/>
          <p:cNvSpPr/>
          <p:nvPr/>
        </p:nvSpPr>
        <p:spPr>
          <a:xfrm>
            <a:off x="3185666" y="3400425"/>
            <a:ext cx="500063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3785741" y="3454729"/>
            <a:ext cx="1876016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Evaluate the logic</a:t>
            </a:r>
            <a:endParaRPr lang="en-US" sz="1800" dirty="0"/>
          </a:p>
        </p:txBody>
      </p:sp>
      <p:sp>
        <p:nvSpPr>
          <p:cNvPr id="16" name="Shape 13"/>
          <p:cNvSpPr/>
          <p:nvPr/>
        </p:nvSpPr>
        <p:spPr>
          <a:xfrm>
            <a:off x="3185666" y="4000500"/>
            <a:ext cx="428625" cy="428625"/>
          </a:xfrm>
          <a:prstGeom prst="ellipse">
            <a:avLst/>
          </a:prstGeom>
          <a:solidFill>
            <a:srgbClr val="1E40AF"/>
          </a:solidFill>
          <a:ln/>
        </p:spPr>
      </p:sp>
      <p:sp>
        <p:nvSpPr>
          <p:cNvPr id="17" name="Text 14"/>
          <p:cNvSpPr/>
          <p:nvPr/>
        </p:nvSpPr>
        <p:spPr>
          <a:xfrm>
            <a:off x="3185666" y="4000500"/>
            <a:ext cx="500063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3785741" y="4054804"/>
            <a:ext cx="1913967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Make the decision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70562" y="1855980"/>
            <a:ext cx="5674286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Exercise: Ladder of Inference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3478364" y="2822172"/>
            <a:ext cx="2258681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Examine each step</a:t>
            </a:r>
            <a:endParaRPr lang="en-US" sz="2025" dirty="0"/>
          </a:p>
        </p:txBody>
      </p:sp>
      <p:sp>
        <p:nvSpPr>
          <p:cNvPr id="5" name="Text 2"/>
          <p:cNvSpPr/>
          <p:nvPr/>
        </p:nvSpPr>
        <p:spPr>
          <a:xfrm>
            <a:off x="3228138" y="3156477"/>
            <a:ext cx="2759106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 your thought process</a:t>
            </a:r>
            <a:endParaRPr lang="en-US" sz="2025" dirty="0"/>
          </a:p>
        </p:txBody>
      </p:sp>
      <p:sp>
        <p:nvSpPr>
          <p:cNvPr id="6" name="Text 3"/>
          <p:cNvSpPr/>
          <p:nvPr/>
        </p:nvSpPr>
        <p:spPr>
          <a:xfrm>
            <a:off x="2785002" y="3490782"/>
            <a:ext cx="3645405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avoid jumping to conclusions</a:t>
            </a:r>
            <a:endParaRPr lang="en-US" sz="20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084455"/>
            <a:ext cx="685800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226283" y="2113155"/>
            <a:ext cx="4762844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Exercise: The Five Whys</a:t>
            </a:r>
            <a:endParaRPr lang="en-US" sz="3150" dirty="0"/>
          </a:p>
        </p:txBody>
      </p:sp>
      <p:sp>
        <p:nvSpPr>
          <p:cNvPr id="5" name="Text 1"/>
          <p:cNvSpPr/>
          <p:nvPr/>
        </p:nvSpPr>
        <p:spPr>
          <a:xfrm>
            <a:off x="3408545" y="3079347"/>
            <a:ext cx="2398319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asking "Why?"</a:t>
            </a:r>
            <a:endParaRPr lang="en-US" sz="2025" dirty="0"/>
          </a:p>
        </p:txBody>
      </p:sp>
      <p:sp>
        <p:nvSpPr>
          <p:cNvPr id="6" name="Text 2"/>
          <p:cNvSpPr/>
          <p:nvPr/>
        </p:nvSpPr>
        <p:spPr>
          <a:xfrm>
            <a:off x="3757082" y="3413652"/>
            <a:ext cx="1701273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uncover the</a:t>
            </a:r>
            <a:endParaRPr lang="en-US" sz="2025" dirty="0"/>
          </a:p>
        </p:txBody>
      </p:sp>
      <p:sp>
        <p:nvSpPr>
          <p:cNvPr id="7" name="Text 3"/>
          <p:cNvSpPr/>
          <p:nvPr/>
        </p:nvSpPr>
        <p:spPr>
          <a:xfrm>
            <a:off x="3264024" y="3747957"/>
            <a:ext cx="2687389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root cause of problems</a:t>
            </a:r>
            <a:endParaRPr lang="en-US" sz="20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084455"/>
            <a:ext cx="685800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848613" y="2113155"/>
            <a:ext cx="5518212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150" b="1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Exercise: Inversion Thinking</a:t>
            </a:r>
            <a:endParaRPr lang="en-US" sz="3150" dirty="0"/>
          </a:p>
        </p:txBody>
      </p:sp>
      <p:sp>
        <p:nvSpPr>
          <p:cNvPr id="5" name="Text 1"/>
          <p:cNvSpPr/>
          <p:nvPr/>
        </p:nvSpPr>
        <p:spPr>
          <a:xfrm>
            <a:off x="3321007" y="3079347"/>
            <a:ext cx="2573369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 the opposite</a:t>
            </a:r>
            <a:endParaRPr lang="en-US" sz="2025" dirty="0"/>
          </a:p>
        </p:txBody>
      </p:sp>
      <p:sp>
        <p:nvSpPr>
          <p:cNvPr id="6" name="Text 2"/>
          <p:cNvSpPr/>
          <p:nvPr/>
        </p:nvSpPr>
        <p:spPr>
          <a:xfrm>
            <a:off x="3249569" y="3413652"/>
            <a:ext cx="2716271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viewpoint to strengthen</a:t>
            </a:r>
            <a:endParaRPr lang="en-US" sz="2025" dirty="0"/>
          </a:p>
        </p:txBody>
      </p:sp>
      <p:sp>
        <p:nvSpPr>
          <p:cNvPr id="7" name="Text 3"/>
          <p:cNvSpPr/>
          <p:nvPr/>
        </p:nvSpPr>
        <p:spPr>
          <a:xfrm>
            <a:off x="3721336" y="3747957"/>
            <a:ext cx="1772710" cy="2875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25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reasoning</a:t>
            </a:r>
            <a:endParaRPr lang="en-US" sz="20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51532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Building Daily Habits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896" y="1845962"/>
            <a:ext cx="162520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80866" y="1794532"/>
            <a:ext cx="3187675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 your assumptions</a:t>
            </a:r>
            <a:endParaRPr lang="en-US" sz="2025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896" y="2434596"/>
            <a:ext cx="225028" cy="257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243374" y="2383166"/>
            <a:ext cx="3101922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 diverse perspectives</a:t>
            </a:r>
            <a:endParaRPr lang="en-US" sz="2025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896" y="3023229"/>
            <a:ext cx="160734" cy="2571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179080" y="2971800"/>
            <a:ext cx="263077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Pause before deciding</a:t>
            </a:r>
            <a:endParaRPr lang="en-US" sz="2025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896" y="3611863"/>
            <a:ext cx="321469" cy="2571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339815" y="3560434"/>
            <a:ext cx="2286698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Discuss with others</a:t>
            </a:r>
            <a:endParaRPr lang="en-US" sz="20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51532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Next Steps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01" y="1845962"/>
            <a:ext cx="192881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01432" y="1794532"/>
            <a:ext cx="272997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Pick one exercise to try</a:t>
            </a:r>
            <a:endParaRPr lang="en-US" sz="2025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01" y="2434596"/>
            <a:ext cx="225028" cy="257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233579" y="2383166"/>
            <a:ext cx="3144729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Practice daily for one week</a:t>
            </a:r>
            <a:endParaRPr lang="en-US" sz="2025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01" y="3023229"/>
            <a:ext cx="321469" cy="2571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330020" y="2971800"/>
            <a:ext cx="2215735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Share with a friend</a:t>
            </a:r>
            <a:endParaRPr lang="en-US" sz="2025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101" y="3611863"/>
            <a:ext cx="257175" cy="2571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265726" y="3560434"/>
            <a:ext cx="1929817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improving!</a:t>
            </a:r>
            <a:endParaRPr lang="en-US" sz="20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30140" y="1501973"/>
            <a:ext cx="3755157" cy="5107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Welcome to Your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2666851" y="2187773"/>
            <a:ext cx="3881735" cy="5107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Thinking Journey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3263103" y="3153966"/>
            <a:ext cx="2689231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You're about to learn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3504400" y="3525441"/>
            <a:ext cx="2206609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one of life's most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3690528" y="3896916"/>
            <a:ext cx="1834353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valuable skills</a:t>
            </a:r>
            <a:endParaRPr lang="en-US" sz="22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4229100" y="485775"/>
            <a:ext cx="685800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96047" y="1601986"/>
            <a:ext cx="2823344" cy="5107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Thank You &amp;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2921012" y="2287786"/>
            <a:ext cx="3373413" cy="51077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Keep Thinking!</a:t>
            </a:r>
            <a:endParaRPr lang="en-US" sz="3600" dirty="0"/>
          </a:p>
        </p:txBody>
      </p:sp>
      <p:sp>
        <p:nvSpPr>
          <p:cNvPr id="6" name="Text 2"/>
          <p:cNvSpPr/>
          <p:nvPr/>
        </p:nvSpPr>
        <p:spPr>
          <a:xfrm>
            <a:off x="3211116" y="3282553"/>
            <a:ext cx="2793178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Your journey to better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3388733" y="3711178"/>
            <a:ext cx="2437944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thinking starts now</a:t>
            </a:r>
            <a:endParaRPr lang="en-US" sz="2250" dirty="0"/>
          </a:p>
        </p:txBody>
      </p:sp>
      <p:sp>
        <p:nvSpPr>
          <p:cNvPr id="8" name="Text 4"/>
          <p:cNvSpPr/>
          <p:nvPr/>
        </p:nvSpPr>
        <p:spPr>
          <a:xfrm>
            <a:off x="3380752" y="4429125"/>
            <a:ext cx="245390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FFFF">
                    <a:alpha val="8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Questions? Contact us anytime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74416" y="885825"/>
            <a:ext cx="4266605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800" b="1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35,000</a:t>
            </a:r>
            <a:endParaRPr lang="en-US" sz="10800" dirty="0"/>
          </a:p>
        </p:txBody>
      </p:sp>
      <p:sp>
        <p:nvSpPr>
          <p:cNvPr id="4" name="Text 1"/>
          <p:cNvSpPr/>
          <p:nvPr/>
        </p:nvSpPr>
        <p:spPr>
          <a:xfrm>
            <a:off x="2322835" y="2486025"/>
            <a:ext cx="456976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Decisions Every Day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3353433" y="3454003"/>
            <a:ext cx="2508545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That's 36 decisions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2877034" y="3882628"/>
            <a:ext cx="3461370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minute you're awake</a:t>
            </a:r>
            <a:endParaRPr lang="en-US" sz="2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51532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Why This Matters to You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596" y="1845962"/>
            <a:ext cx="257175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471221" y="1794532"/>
            <a:ext cx="270159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Better career decisions</a:t>
            </a:r>
            <a:endParaRPr lang="en-US" sz="2025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596" y="2434596"/>
            <a:ext cx="257175" cy="257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71221" y="2383166"/>
            <a:ext cx="2573117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Stronger relationships</a:t>
            </a:r>
            <a:endParaRPr lang="en-US" sz="2025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596" y="3023229"/>
            <a:ext cx="257175" cy="2571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471221" y="2971800"/>
            <a:ext cx="2525037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Avoid costly mistakes</a:t>
            </a:r>
            <a:endParaRPr lang="en-US" sz="2025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596" y="3611863"/>
            <a:ext cx="192881" cy="2571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406927" y="3560434"/>
            <a:ext cx="2616315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See new opportunities</a:t>
            </a:r>
            <a:endParaRPr lang="en-US" sz="2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985838"/>
            <a:ext cx="685800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765176" y="2014538"/>
            <a:ext cx="568508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Is Critical Thinking?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3229812" y="3068241"/>
            <a:ext cx="2755785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ability to analyze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3007268" y="3439716"/>
            <a:ext cx="3200874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and evaluate information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3023369" y="3811191"/>
            <a:ext cx="3168644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make better decisions</a:t>
            </a:r>
            <a:endParaRPr lang="en-US" sz="2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51532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Critical Thinkers Are...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30" y="1845962"/>
            <a:ext cx="289322" cy="257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96302" y="1794532"/>
            <a:ext cx="130069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Self-aware</a:t>
            </a:r>
            <a:endParaRPr lang="en-US" sz="2025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30" y="2434596"/>
            <a:ext cx="321469" cy="25717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928449" y="2383166"/>
            <a:ext cx="1443456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Fair-minded</a:t>
            </a:r>
            <a:endParaRPr lang="en-US" sz="2025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30" y="3023229"/>
            <a:ext cx="257175" cy="25717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64155" y="2971800"/>
            <a:ext cx="191575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Evidence-based</a:t>
            </a:r>
            <a:endParaRPr lang="en-US" sz="2025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530" y="3611863"/>
            <a:ext cx="257175" cy="2571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3864155" y="3560434"/>
            <a:ext cx="1901689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025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 to change</a:t>
            </a:r>
            <a:endParaRPr lang="en-US" sz="20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1239441"/>
            <a:ext cx="83010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Foundation: Universal Values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664" y="2443163"/>
            <a:ext cx="241102" cy="2143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96766" y="2425303"/>
            <a:ext cx="782687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Clarity</a:t>
            </a:r>
            <a:endParaRPr lang="en-US" sz="18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358" y="2443163"/>
            <a:ext cx="214313" cy="2143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183670" y="2425303"/>
            <a:ext cx="1062410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Accuracy</a:t>
            </a:r>
            <a:endParaRPr lang="en-US" sz="18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380" y="2443163"/>
            <a:ext cx="267891" cy="2143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774271" y="2425303"/>
            <a:ext cx="1215107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Relevance</a:t>
            </a:r>
            <a:endParaRPr lang="en-US" sz="180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723" y="3032522"/>
            <a:ext cx="214313" cy="21431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2537036" y="3014663"/>
            <a:ext cx="1075358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Evidence</a:t>
            </a:r>
            <a:endParaRPr lang="en-US" sz="1800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018" y="3032522"/>
            <a:ext cx="267891" cy="21431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235909" y="3014663"/>
            <a:ext cx="1011510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Fairness</a:t>
            </a:r>
            <a:endParaRPr lang="en-US" sz="1800" dirty="0"/>
          </a:p>
        </p:txBody>
      </p:sp>
      <p:pic>
        <p:nvPicPr>
          <p:cNvPr id="1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8243" y="3032522"/>
            <a:ext cx="214313" cy="214313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5982556" y="3014663"/>
            <a:ext cx="744959" cy="2553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Depth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04107" y="1171575"/>
            <a:ext cx="600722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1E40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Two Essential Components</a:t>
            </a:r>
            <a:endParaRPr lang="en-US" sz="36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238" y="2314575"/>
            <a:ext cx="428625" cy="4286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26863" y="2430661"/>
            <a:ext cx="1183184" cy="31968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Skills &amp;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2206386" y="2939653"/>
            <a:ext cx="1595484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Knowledge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4081509" y="2457450"/>
            <a:ext cx="33843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dirty="0">
                <a:solidFill>
                  <a:srgbClr val="10B98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+</a:t>
            </a:r>
            <a:endParaRPr lang="en-US" sz="36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07" y="2314575"/>
            <a:ext cx="428625" cy="42862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120032" y="2430661"/>
            <a:ext cx="1897140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Commitment</a:t>
            </a:r>
            <a:endParaRPr lang="en-US" sz="2250" dirty="0"/>
          </a:p>
        </p:txBody>
      </p:sp>
      <p:sp>
        <p:nvSpPr>
          <p:cNvPr id="10" name="Text 5"/>
          <p:cNvSpPr/>
          <p:nvPr/>
        </p:nvSpPr>
        <p:spPr>
          <a:xfrm>
            <a:off x="4961167" y="2939653"/>
            <a:ext cx="1786217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 Use Them</a:t>
            </a:r>
            <a:endParaRPr lang="en-US" sz="2250" dirty="0"/>
          </a:p>
        </p:txBody>
      </p:sp>
      <p:sp>
        <p:nvSpPr>
          <p:cNvPr id="11" name="Text 6"/>
          <p:cNvSpPr/>
          <p:nvPr/>
        </p:nvSpPr>
        <p:spPr>
          <a:xfrm>
            <a:off x="3861950" y="3743325"/>
            <a:ext cx="14915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4B556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Both are essential!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625203" y="1757363"/>
            <a:ext cx="596503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DC262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Common Thinking Barriers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301333" y="2811066"/>
            <a:ext cx="2612771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Everyone has them.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3150505" y="3182541"/>
            <a:ext cx="2914427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key is recognizing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3364539" y="3554016"/>
            <a:ext cx="2486360" cy="31968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dirty="0">
                <a:solidFill>
                  <a:srgbClr val="37415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when they happen.</a:t>
            </a:r>
            <a:endParaRPr lang="en-US" sz="2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2025-06-09T20:49:10Z</dcterms:created>
  <dcterms:modified xsi:type="dcterms:W3CDTF">2025-06-09T20:49:10Z</dcterms:modified>
</cp:coreProperties>
</file>